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7" r:id="rId3"/>
    <p:sldId id="256" r:id="rId4"/>
    <p:sldId id="296" r:id="rId5"/>
    <p:sldId id="258" r:id="rId6"/>
    <p:sldId id="320" r:id="rId7"/>
    <p:sldId id="259" r:id="rId8"/>
    <p:sldId id="365" r:id="rId9"/>
    <p:sldId id="260" r:id="rId10"/>
    <p:sldId id="366" r:id="rId11"/>
    <p:sldId id="297" r:id="rId12"/>
    <p:sldId id="263" r:id="rId13"/>
    <p:sldId id="324" r:id="rId14"/>
    <p:sldId id="346" r:id="rId15"/>
    <p:sldId id="317" r:id="rId16"/>
    <p:sldId id="264" r:id="rId17"/>
    <p:sldId id="265" r:id="rId18"/>
    <p:sldId id="323" r:id="rId19"/>
    <p:sldId id="266" r:id="rId20"/>
    <p:sldId id="347" r:id="rId21"/>
    <p:sldId id="267" r:id="rId22"/>
    <p:sldId id="268" r:id="rId23"/>
    <p:sldId id="318" r:id="rId24"/>
    <p:sldId id="326" r:id="rId25"/>
    <p:sldId id="269" r:id="rId26"/>
    <p:sldId id="271" r:id="rId27"/>
    <p:sldId id="272" r:id="rId28"/>
    <p:sldId id="368" r:id="rId29"/>
    <p:sldId id="270" r:id="rId30"/>
    <p:sldId id="369" r:id="rId31"/>
    <p:sldId id="327" r:id="rId32"/>
    <p:sldId id="274" r:id="rId33"/>
    <p:sldId id="344" r:id="rId34"/>
    <p:sldId id="339" r:id="rId35"/>
    <p:sldId id="338" r:id="rId36"/>
    <p:sldId id="329" r:id="rId37"/>
    <p:sldId id="342" r:id="rId38"/>
    <p:sldId id="340" r:id="rId39"/>
    <p:sldId id="343" r:id="rId40"/>
    <p:sldId id="328" r:id="rId41"/>
    <p:sldId id="276" r:id="rId42"/>
    <p:sldId id="337" r:id="rId43"/>
    <p:sldId id="370" r:id="rId44"/>
    <p:sldId id="332" r:id="rId45"/>
    <p:sldId id="277" r:id="rId46"/>
    <p:sldId id="278" r:id="rId47"/>
    <p:sldId id="279" r:id="rId48"/>
    <p:sldId id="280" r:id="rId49"/>
    <p:sldId id="284" r:id="rId50"/>
    <p:sldId id="285" r:id="rId51"/>
    <p:sldId id="350" r:id="rId52"/>
    <p:sldId id="286" r:id="rId53"/>
    <p:sldId id="287" r:id="rId54"/>
    <p:sldId id="288" r:id="rId55"/>
    <p:sldId id="293" r:id="rId56"/>
    <p:sldId id="333" r:id="rId57"/>
    <p:sldId id="319" r:id="rId58"/>
    <p:sldId id="352" r:id="rId59"/>
    <p:sldId id="345" r:id="rId60"/>
    <p:sldId id="312" r:id="rId61"/>
    <p:sldId id="315" r:id="rId62"/>
    <p:sldId id="353" r:id="rId63"/>
    <p:sldId id="310" r:id="rId64"/>
    <p:sldId id="313" r:id="rId65"/>
    <p:sldId id="289" r:id="rId66"/>
    <p:sldId id="356" r:id="rId67"/>
    <p:sldId id="334" r:id="rId68"/>
    <p:sldId id="290" r:id="rId69"/>
    <p:sldId id="311" r:id="rId70"/>
    <p:sldId id="358" r:id="rId71"/>
    <p:sldId id="359" r:id="rId72"/>
    <p:sldId id="295" r:id="rId73"/>
    <p:sldId id="335" r:id="rId74"/>
    <p:sldId id="291" r:id="rId75"/>
    <p:sldId id="363" r:id="rId76"/>
    <p:sldId id="364" r:id="rId77"/>
    <p:sldId id="307" r:id="rId78"/>
    <p:sldId id="361" r:id="rId79"/>
    <p:sldId id="362" r:id="rId80"/>
    <p:sldId id="360" r:id="rId81"/>
    <p:sldId id="336" r:id="rId82"/>
    <p:sldId id="308" r:id="rId83"/>
    <p:sldId id="309" r:id="rId84"/>
    <p:sldId id="321" r:id="rId85"/>
    <p:sldId id="322" r:id="rId86"/>
    <p:sldId id="325" r:id="rId87"/>
    <p:sldId id="367" r:id="rId88"/>
    <p:sldId id="349" r:id="rId89"/>
    <p:sldId id="281" r:id="rId90"/>
    <p:sldId id="282" r:id="rId91"/>
    <p:sldId id="283" r:id="rId92"/>
    <p:sldId id="351" r:id="rId93"/>
    <p:sldId id="354" r:id="rId9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9-4F5A-9E84-B2331B7BC11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B9-4F5A-9E84-B2331B7BC11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B9-4F5A-9E84-B2331B7BC11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B9-4F5A-9E84-B2331B7BC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apache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CF0-95D5-32DFB3C3185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guava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CF0-95D5-32DFB3C3185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valueOf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E4-4CF0-95D5-32DFB3C3185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valueOf2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Лист1!$E$3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CF0-95D5-32DFB3C3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30-47BD-84BB-9D09AA832E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30-47BD-84BB-9D09AA832E6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5 el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0-47BD-84BB-9D09AA83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100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значений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(ns/op)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for loop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Лист1!$B$3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D-4003-B2CE-BB05F86A4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mapCache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Лист1!$C$3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D-4003-B2CE-BB05F86A4EB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rgbClr val="F04A2E"/>
            </a:solidFill>
            <a:ln>
              <a:noFill/>
            </a:ln>
            <a:effectLst/>
          </c:spPr>
          <c:invertIfNegative val="0"/>
          <c:cat>
            <c:strRef>
              <c:f>Лист1!$A$3</c:f>
              <c:strCache>
                <c:ptCount val="1"/>
                <c:pt idx="0">
                  <c:v>100 el</c:v>
                </c:pt>
              </c:strCache>
            </c:strRef>
          </c:cat>
          <c:val>
            <c:numRef>
              <c:f>Лист1!$D$3</c:f>
              <c:numCache>
                <c:formatCode>General</c:formatCode>
                <c:ptCount val="1"/>
                <c:pt idx="0">
                  <c:v>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D-4003-B2CE-BB05F86A4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2153512"/>
        <c:axId val="382147280"/>
      </c:barChart>
      <c:catAx>
        <c:axId val="38215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147280"/>
        <c:crosses val="autoZero"/>
        <c:auto val="1"/>
        <c:lblAlgn val="ctr"/>
        <c:lblOffset val="100"/>
        <c:noMultiLvlLbl val="0"/>
      </c:catAx>
      <c:valAx>
        <c:axId val="38214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15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0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7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E57E-C586-4F61-A82F-6CDBBF668276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AFBB-5795-4A18-A872-36769FD00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0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333260"/>
            <a:ext cx="4780619" cy="6026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7601" y="582067"/>
            <a:ext cx="543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DISCLAIMER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В примерах кода не приведены импорты, объявление пакета и шаблонный код 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(геттеры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сеттеры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и пр.)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Презентация находится в режиме оживленной работы.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Может присутствовать хаос и творческий беспорядок.</a:t>
            </a:r>
          </a:p>
          <a:p>
            <a:pPr algn="ctr"/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Часть слайдов может отсутствовать</a:t>
            </a:r>
          </a:p>
        </p:txBody>
      </p:sp>
    </p:spTree>
    <p:extLst>
      <p:ext uri="{BB962C8B-B14F-4D97-AF65-F5344CB8AC3E}">
        <p14:creationId xmlns:p14="http://schemas.microsoft.com/office/powerpoint/2010/main" val="26634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400551"/>
            <a:ext cx="6062472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972581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Уменьшение строгости контракта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8666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JPoint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2021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493779"/>
            <a:ext cx="8520819" cy="4783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600" t="6217" r="47636" b="52245"/>
          <a:stretch/>
        </p:blipFill>
        <p:spPr>
          <a:xfrm>
            <a:off x="9417208" y="1942666"/>
            <a:ext cx="1762298" cy="1745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68" t="53558" r="47829" b="4311"/>
          <a:stretch/>
        </p:blipFill>
        <p:spPr>
          <a:xfrm>
            <a:off x="9417208" y="4482714"/>
            <a:ext cx="1745674" cy="177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7208" y="1493779"/>
            <a:ext cx="17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Илья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5089" y="4032731"/>
            <a:ext cx="184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85000"/>
                  </a:schemeClr>
                </a:solidFill>
              </a:rPr>
              <a:t>Фёдор Сазонов</a:t>
            </a:r>
            <a:endParaRPr lang="ru-RU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59707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-122571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23658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80BB-A151-428A-BA54-9748476D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Отдача перечислений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90688"/>
            <a:ext cx="5867400" cy="35204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67400" cy="453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До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6487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После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205537" y="1429078"/>
            <a:ext cx="0" cy="479551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44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HTTP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коды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276351"/>
            <a:ext cx="9272016" cy="30758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4739516"/>
            <a:ext cx="5156073" cy="1381887"/>
          </a:xfrm>
          <a:prstGeom prst="rect">
            <a:avLst/>
          </a:prstGeom>
        </p:spPr>
      </p:pic>
      <p:pic>
        <p:nvPicPr>
          <p:cNvPr id="1026" name="Picture 2" descr="Spring Tutorial | Dariaw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48" y="4853402"/>
            <a:ext cx="2308225" cy="11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4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rake and Migos add a second Detroit date to satiate our Drizzy thirst |  City Sla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925592" y="0"/>
            <a:ext cx="6266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07677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087" y="0"/>
            <a:ext cx="449857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16 Times People Struggled With These Captchas So Much, They Shared It  Onlin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44" y="1013517"/>
            <a:ext cx="6681260" cy="57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ReCaptcha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5" y="1509741"/>
            <a:ext cx="10746060" cy="48578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88" y="312911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5A0C5-6D5C-4795-8F4B-F55C9C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1515110"/>
            <a:ext cx="9732645" cy="49777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E0630E-979B-42D3-BEB7-FD47EF90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Исходная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0790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Представление себя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2142186"/>
            <a:ext cx="3438109" cy="356101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72175" y="2520836"/>
            <a:ext cx="4686299" cy="2698864"/>
            <a:chOff x="6096001" y="2635136"/>
            <a:chExt cx="3895724" cy="200336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t="35383" r="52725" b="28602"/>
            <a:stretch/>
          </p:blipFill>
          <p:spPr>
            <a:xfrm>
              <a:off x="6096001" y="2635136"/>
              <a:ext cx="1733550" cy="200336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4" t="35383" r="24764" b="28602"/>
            <a:stretch/>
          </p:blipFill>
          <p:spPr>
            <a:xfrm>
              <a:off x="7829551" y="2635136"/>
              <a:ext cx="2162174" cy="200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6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52BC2-043F-4B6D-8690-6BD23C3C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6AF2C-A503-4F18-AFF2-4AC71ED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133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незадокументированного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значения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93873" y="1962815"/>
            <a:ext cx="7206615" cy="3581019"/>
            <a:chOff x="593873" y="1962815"/>
            <a:chExt cx="7206615" cy="358101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A5039F8-1B40-42EC-BDCD-5EF753C0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73" y="1962815"/>
              <a:ext cx="7206615" cy="3581019"/>
            </a:xfrm>
            <a:prstGeom prst="rect">
              <a:avLst/>
            </a:prstGeom>
          </p:spPr>
        </p:pic>
        <p:pic>
          <p:nvPicPr>
            <p:cNvPr id="102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79" y="4089860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518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Добавление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UNEXPECTED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51344" y="1824370"/>
            <a:ext cx="7206615" cy="3863340"/>
            <a:chOff x="551344" y="1824370"/>
            <a:chExt cx="7206615" cy="38633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C249A17-A995-4E5A-A18B-01495D3D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44" y="1824370"/>
              <a:ext cx="7206615" cy="3863340"/>
            </a:xfrm>
            <a:prstGeom prst="rect">
              <a:avLst/>
            </a:prstGeom>
          </p:spPr>
        </p:pic>
        <p:pic>
          <p:nvPicPr>
            <p:cNvPr id="6" name="Picture 2" descr="Файл:Duke (Java mascot) waving.svg — Википеди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88" y="4239489"/>
              <a:ext cx="196112" cy="35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10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0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925" y="38789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Отдача</a:t>
            </a:r>
          </a:p>
        </p:txBody>
      </p:sp>
      <p:pic>
        <p:nvPicPr>
          <p:cNvPr id="8" name="Picture 2" descr="Drake Yes/No Meme Generator - Imgfl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48545"/>
          <a:stretch/>
        </p:blipFill>
        <p:spPr bwMode="auto">
          <a:xfrm>
            <a:off x="6005867" y="0"/>
            <a:ext cx="6186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7333" y="-77451"/>
            <a:ext cx="286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Прием</a:t>
            </a:r>
          </a:p>
        </p:txBody>
      </p:sp>
    </p:spTree>
    <p:extLst>
      <p:ext uri="{BB962C8B-B14F-4D97-AF65-F5344CB8AC3E}">
        <p14:creationId xmlns:p14="http://schemas.microsoft.com/office/powerpoint/2010/main" val="331795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публичном </a:t>
            </a:r>
            <a:r>
              <a:rPr lang="en-US" sz="3600" dirty="0">
                <a:solidFill>
                  <a:srgbClr val="00B050"/>
                </a:solidFill>
              </a:rPr>
              <a:t>API</a:t>
            </a:r>
            <a:endParaRPr lang="ru-RU" sz="36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2318"/>
          <a:stretch/>
        </p:blipFill>
        <p:spPr>
          <a:xfrm>
            <a:off x="6403993" y="1050762"/>
            <a:ext cx="5483207" cy="5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5562"/>
            <a:ext cx="4224251" cy="5102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Jackson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5" y="2267599"/>
            <a:ext cx="8692515" cy="19465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5" y="4535914"/>
            <a:ext cx="9494901" cy="194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7300" y="194310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7300" y="4183799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http://fasterxml.com/images/fxm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744195"/>
            <a:ext cx="1068301" cy="11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0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Почему ваш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JSON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 меня орет?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834" t="7470" r="17682" b="48836"/>
          <a:stretch/>
        </p:blipFill>
        <p:spPr>
          <a:xfrm>
            <a:off x="4163430" y="1325563"/>
            <a:ext cx="7190370" cy="4246562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71" r="75042"/>
          <a:stretch/>
        </p:blipFill>
        <p:spPr>
          <a:xfrm>
            <a:off x="1005827" y="1325563"/>
            <a:ext cx="2682015" cy="4222865"/>
          </a:xfrm>
          <a:prstGeom prst="rect">
            <a:avLst/>
          </a:prstGeom>
        </p:spPr>
      </p:pic>
      <p:pic>
        <p:nvPicPr>
          <p:cNvPr id="1026" name="Picture 2" descr="Логотип Google на прозрачном фоне (пнг)– Логотип Goog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5" y="5767164"/>
            <a:ext cx="2822397" cy="8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Яндекс PNG логотип скачать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2461"/>
            <a:ext cx="2587625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4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Двойная стрелка вверх/вниз 19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1" y="3390240"/>
            <a:ext cx="7325487" cy="3358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74" y="612367"/>
            <a:ext cx="431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061" y="617905"/>
            <a:ext cx="6986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chemeClr val="bg1">
                    <a:lumMod val="85000"/>
                  </a:schemeClr>
                </a:solidFill>
              </a:rPr>
              <a:t>Десериализация</a:t>
            </a:r>
            <a:endParaRPr lang="ru-RU" sz="4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5" y="1711172"/>
            <a:ext cx="4353687" cy="335813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4663062" y="-38761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" y="390611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38" y="417149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64" y="5069307"/>
            <a:ext cx="2867787" cy="13818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938" y="1321411"/>
            <a:ext cx="4472559" cy="2228850"/>
          </a:xfrm>
          <a:prstGeom prst="rect">
            <a:avLst/>
          </a:prstGeom>
        </p:spPr>
      </p:pic>
      <p:sp>
        <p:nvSpPr>
          <p:cNvPr id="17" name="Стрелка вниз 16"/>
          <p:cNvSpPr/>
          <p:nvPr/>
        </p:nvSpPr>
        <p:spPr>
          <a:xfrm>
            <a:off x="6816954" y="2980664"/>
            <a:ext cx="390525" cy="4095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ая стрелка вверх/вниз 7"/>
          <p:cNvSpPr/>
          <p:nvPr/>
        </p:nvSpPr>
        <p:spPr>
          <a:xfrm>
            <a:off x="2144117" y="4757320"/>
            <a:ext cx="380201" cy="574256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03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 библиотека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springdoc-openapi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6" y="1323976"/>
            <a:ext cx="4695444" cy="25111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30" y="1323976"/>
            <a:ext cx="2830920" cy="52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878"/>
            <a:ext cx="9144000" cy="107219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Effective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207" y="1403537"/>
            <a:ext cx="5725719" cy="4648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pPr algn="l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657">
            <a:off x="9629979" y="4030353"/>
            <a:ext cx="485143" cy="8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85" y="1595438"/>
            <a:ext cx="8989630" cy="485298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Сгенерированный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swagger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17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Перечисления в БД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JPA</a:t>
            </a:r>
            <a:endParaRPr lang="ru-RU" sz="3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1" y="1101283"/>
            <a:ext cx="4646105" cy="2484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" y="3519392"/>
            <a:ext cx="3623120" cy="2757678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17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5494937" y="771524"/>
            <a:ext cx="5916013" cy="4924425"/>
            <a:chOff x="5294912" y="838199"/>
            <a:chExt cx="5916013" cy="49244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" y="1806403"/>
            <a:ext cx="4695444" cy="2793492"/>
          </a:xfrm>
          <a:prstGeom prst="rect">
            <a:avLst/>
          </a:prstGeom>
        </p:spPr>
      </p:pic>
      <p:pic>
        <p:nvPicPr>
          <p:cNvPr id="11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6" y="315527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8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speculativeevolution/images/8/8c/AfterMan_Map_50my.png/revision/latest?cb=20190217221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1"/>
            <a:ext cx="12192000" cy="6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the world&amp;#39;s most dangerous bomb a blast and the earth is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256"/>
            <a:ext cx="12192000" cy="2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8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93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95626"/>
            <a:ext cx="4011930" cy="3640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4" y="3803905"/>
            <a:ext cx="5156073" cy="2511171"/>
          </a:xfrm>
          <a:prstGeom prst="rect">
            <a:avLst/>
          </a:prstGeom>
        </p:spPr>
      </p:pic>
      <p:pic>
        <p:nvPicPr>
          <p:cNvPr id="5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13" y="5843845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74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676656"/>
            <a:ext cx="10416159" cy="6181344"/>
          </a:xfrm>
          <a:prstGeom prst="rect">
            <a:avLst/>
          </a:prstGeom>
        </p:spPr>
      </p:pic>
      <p:pic>
        <p:nvPicPr>
          <p:cNvPr id="3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6" y="376732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3" y="853260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03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олнечная система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3752850"/>
            <a:ext cx="6983730" cy="2793492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508738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62786" y="697683"/>
            <a:ext cx="5838014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90" y="977566"/>
            <a:ext cx="4733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Разделение слоев приложения</a:t>
            </a:r>
            <a:endParaRPr lang="en-US" sz="36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946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rt.ngfiles.com/images/446000/446200_dmb-danteberrios_casa-cebolla-onion-house.jpg?f14718906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30" y="314324"/>
            <a:ext cx="4681769" cy="6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0" y="1202106"/>
            <a:ext cx="3707130" cy="5547360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Избыточный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API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9065519" y="5364563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rgbClr val="272822"/>
                </a:solidFill>
              </a:rPr>
              <a:t>Клиент </a:t>
            </a:r>
            <a:r>
              <a:rPr lang="en-US" dirty="0" smtClean="0">
                <a:solidFill>
                  <a:srgbClr val="272822"/>
                </a:solidFill>
              </a:rPr>
              <a:t>API</a:t>
            </a:r>
            <a:endParaRPr lang="ru-RU" dirty="0">
              <a:solidFill>
                <a:srgbClr val="2728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72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8593" y="19950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APPROVAL_PENDING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38593" y="125452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CREATE_PENDING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593" y="2309898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399" y="199505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NOT_APPROVED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8407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CANCELLED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99214" y="2309898"/>
            <a:ext cx="2443941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CANCEL_PENDING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38593" y="3407179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ASSEMBLING_PENDING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8593" y="5565025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38406" y="4486102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38593" y="4486102"/>
            <a:ext cx="2443941" cy="7315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ASSEMBLING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038406" y="5565025"/>
            <a:ext cx="2443941" cy="731520"/>
          </a:xfrm>
          <a:prstGeom prst="rect">
            <a:avLst/>
          </a:prstGeom>
          <a:solidFill>
            <a:srgbClr val="F04A2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REASON_SEARCHING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6" idx="3"/>
            <a:endCxn id="9" idx="1"/>
          </p:cNvCxnSpPr>
          <p:nvPr/>
        </p:nvCxnSpPr>
        <p:spPr>
          <a:xfrm>
            <a:off x="3682534" y="565265"/>
            <a:ext cx="104186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7" idx="0"/>
          </p:cNvCxnSpPr>
          <p:nvPr/>
        </p:nvCxnSpPr>
        <p:spPr>
          <a:xfrm>
            <a:off x="2460564" y="931025"/>
            <a:ext cx="0" cy="32350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2"/>
            <a:endCxn id="8" idx="0"/>
          </p:cNvCxnSpPr>
          <p:nvPr/>
        </p:nvCxnSpPr>
        <p:spPr>
          <a:xfrm>
            <a:off x="2460564" y="1986049"/>
            <a:ext cx="0" cy="3238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12" idx="0"/>
          </p:cNvCxnSpPr>
          <p:nvPr/>
        </p:nvCxnSpPr>
        <p:spPr>
          <a:xfrm>
            <a:off x="2460564" y="3041418"/>
            <a:ext cx="0" cy="36576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2"/>
            <a:endCxn id="15" idx="0"/>
          </p:cNvCxnSpPr>
          <p:nvPr/>
        </p:nvCxnSpPr>
        <p:spPr>
          <a:xfrm>
            <a:off x="2460564" y="4138699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5" idx="2"/>
            <a:endCxn id="13" idx="0"/>
          </p:cNvCxnSpPr>
          <p:nvPr/>
        </p:nvCxnSpPr>
        <p:spPr>
          <a:xfrm>
            <a:off x="2460564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8" idx="3"/>
            <a:endCxn id="11" idx="1"/>
          </p:cNvCxnSpPr>
          <p:nvPr/>
        </p:nvCxnSpPr>
        <p:spPr>
          <a:xfrm>
            <a:off x="3682534" y="2675658"/>
            <a:ext cx="111668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0" idx="1"/>
          </p:cNvCxnSpPr>
          <p:nvPr/>
        </p:nvCxnSpPr>
        <p:spPr>
          <a:xfrm>
            <a:off x="7243155" y="2675658"/>
            <a:ext cx="79525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endCxn id="14" idx="1"/>
          </p:cNvCxnSpPr>
          <p:nvPr/>
        </p:nvCxnSpPr>
        <p:spPr>
          <a:xfrm>
            <a:off x="7390014" y="4851862"/>
            <a:ext cx="64839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354291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805949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529156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0052858" y="3988723"/>
            <a:ext cx="0" cy="49737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4" idx="2"/>
            <a:endCxn id="16" idx="0"/>
          </p:cNvCxnSpPr>
          <p:nvPr/>
        </p:nvCxnSpPr>
        <p:spPr>
          <a:xfrm>
            <a:off x="9260377" y="5217622"/>
            <a:ext cx="0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2"/>
          </p:cNvCxnSpPr>
          <p:nvPr/>
        </p:nvCxnSpPr>
        <p:spPr>
          <a:xfrm flipH="1">
            <a:off x="2460563" y="6296545"/>
            <a:ext cx="1" cy="3474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27069" y="6296545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 BE CONTINUED…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7" name="Прямая со стрелкой 56"/>
          <p:cNvCxnSpPr>
            <a:stCxn id="7" idx="3"/>
          </p:cNvCxnSpPr>
          <p:nvPr/>
        </p:nvCxnSpPr>
        <p:spPr>
          <a:xfrm>
            <a:off x="3682534" y="1620289"/>
            <a:ext cx="1116680" cy="68926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3682536" y="931027"/>
            <a:ext cx="1992285" cy="13752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64087" y="3815542"/>
            <a:ext cx="3084021" cy="2850335"/>
          </a:xfrm>
          <a:prstGeom prst="rect">
            <a:avLst/>
          </a:prstGeom>
          <a:solidFill>
            <a:srgbClr val="F04A2E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ERROR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4624566" y="2120331"/>
            <a:ext cx="5999099" cy="1308561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CANCELLED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1169242" y="83127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169242" y="2269960"/>
            <a:ext cx="2579718" cy="214468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CREATED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Сага. Статусы 2.0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27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488900-9A8C-4B4D-8D84-BB53E71E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0" y="3638557"/>
            <a:ext cx="8350758" cy="8172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14906E-63E8-488A-B7BF-46268F35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0" y="2335537"/>
            <a:ext cx="4234815" cy="10847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714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нужно расширяться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C7D8E-5B37-4E53-AE1F-7B3F5A9C4D9F}"/>
              </a:ext>
            </a:extLst>
          </p:cNvPr>
          <p:cNvSpPr txBox="1">
            <a:spLocks/>
          </p:cNvSpPr>
          <p:nvPr/>
        </p:nvSpPr>
        <p:spPr>
          <a:xfrm>
            <a:off x="838200" y="3630728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CFB696E-7643-4200-AE84-1F60853EC557}"/>
              </a:ext>
            </a:extLst>
          </p:cNvPr>
          <p:cNvSpPr txBox="1">
            <a:spLocks/>
          </p:cNvSpPr>
          <p:nvPr/>
        </p:nvSpPr>
        <p:spPr>
          <a:xfrm>
            <a:off x="838200" y="3372787"/>
            <a:ext cx="10515600" cy="6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Нужно расширяться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8D536AE-2C73-45D8-9860-0D19DD5076AB}"/>
              </a:ext>
            </a:extLst>
          </p:cNvPr>
          <p:cNvSpPr txBox="1">
            <a:spLocks/>
          </p:cNvSpPr>
          <p:nvPr/>
        </p:nvSpPr>
        <p:spPr>
          <a:xfrm>
            <a:off x="838200" y="4391317"/>
            <a:ext cx="2989521" cy="78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параметру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AD2DCB-8D7E-4365-9FD9-89F9DB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2893"/>
            <a:ext cx="6641973" cy="1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без расширения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7425B8-EA9F-4B37-BAD8-A29586C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4" y="3440647"/>
            <a:ext cx="6062472" cy="817245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Солнечная система — Википедия">
            <a:extLst>
              <a:ext uri="{FF2B5EF4-FFF2-40B4-BE49-F238E27FC236}">
                <a16:creationId xmlns:a16="http://schemas.microsoft.com/office/drawing/2014/main" id="{29014E6C-FAA7-4A9C-82AE-D81EC86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627" y="-134605"/>
            <a:ext cx="7548373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 названию с расширением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CF8C4-29BC-4841-AACC-D99E4EA0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6" y="3688391"/>
            <a:ext cx="7548372" cy="24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DB4E8-E228-4D32-8F1A-90E18685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5" y="1509294"/>
            <a:ext cx="7444359" cy="16493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E9582E-4A08-43D3-9FC9-C893603A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5" y="4553447"/>
            <a:ext cx="10416159" cy="136702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AE8E82-A166-4053-9EFC-D81C74C67F72}"/>
              </a:ext>
            </a:extLst>
          </p:cNvPr>
          <p:cNvSpPr txBox="1">
            <a:spLocks/>
          </p:cNvSpPr>
          <p:nvPr/>
        </p:nvSpPr>
        <p:spPr>
          <a:xfrm>
            <a:off x="838200" y="3334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Замер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перфоманса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с помощью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JMH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52383"/>
            <a:ext cx="7682103" cy="1946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95" y="4563632"/>
            <a:ext cx="7919847" cy="1946529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4024934834"/>
              </p:ext>
            </p:extLst>
          </p:nvPr>
        </p:nvGraphicFramePr>
        <p:xfrm>
          <a:off x="783926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4132905682"/>
              </p:ext>
            </p:extLst>
          </p:nvPr>
        </p:nvGraphicFramePr>
        <p:xfrm>
          <a:off x="333376" y="4010025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ED73F-F329-4929-B6E1-0381898D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35C05D-9146-42C3-8071-CD55CE7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B9BEA-EB40-4DD3-8622-291124D7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DA0D50-A515-4870-921C-30C9F3B4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3" y="1477419"/>
            <a:ext cx="720661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параметру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D006E-6CEF-4BD1-940F-5D0AA592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1" y="2410175"/>
            <a:ext cx="4814316" cy="331355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ABEBC22-0C62-4043-952C-13B0CEFF5F16}"/>
              </a:ext>
            </a:extLst>
          </p:cNvPr>
          <p:cNvSpPr txBox="1">
            <a:spLocks/>
          </p:cNvSpPr>
          <p:nvPr/>
        </p:nvSpPr>
        <p:spPr>
          <a:xfrm>
            <a:off x="838200" y="11342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Нетривиальные внутренние значения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75" y="2365598"/>
            <a:ext cx="4353687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Через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Stream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AC1847-2087-4792-B019-10AE5FE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" y="1497308"/>
            <a:ext cx="6285357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Кэш в виде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мапы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5774F-5A03-4BA8-8193-0E33E8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1690688"/>
            <a:ext cx="10297287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Сравнение производительности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16808683"/>
              </p:ext>
            </p:extLst>
          </p:nvPr>
        </p:nvGraphicFramePr>
        <p:xfrm>
          <a:off x="7744015" y="131994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" y="1887944"/>
            <a:ext cx="7563231" cy="1664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59" y="4747131"/>
            <a:ext cx="8142732" cy="1664208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0" y="3931356"/>
            <a:ext cx="12192000" cy="786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886803160"/>
              </p:ext>
            </p:extLst>
          </p:nvPr>
        </p:nvGraphicFramePr>
        <p:xfrm>
          <a:off x="381190" y="4019550"/>
          <a:ext cx="3873119" cy="2611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73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6112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Алгоритм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выбора </a:t>
            </a:r>
            <a:br>
              <a:rPr lang="ru-RU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решения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Ромб 2"/>
          <p:cNvSpPr/>
          <p:nvPr/>
        </p:nvSpPr>
        <p:spPr>
          <a:xfrm>
            <a:off x="6420716" y="1238230"/>
            <a:ext cx="2705100" cy="144780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 чему нужно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получать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 значение?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Ромб 4"/>
          <p:cNvSpPr/>
          <p:nvPr/>
        </p:nvSpPr>
        <p:spPr>
          <a:xfrm>
            <a:off x="5048250" y="2795800"/>
            <a:ext cx="2744932" cy="1849855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Нужно ли </a:t>
            </a:r>
            <a:r>
              <a:rPr lang="ru-RU" sz="1400" dirty="0" err="1" smtClean="0">
                <a:solidFill>
                  <a:schemeClr val="bg1"/>
                </a:solidFill>
              </a:rPr>
              <a:t>заложиться</a:t>
            </a:r>
            <a:r>
              <a:rPr lang="ru-RU" sz="1400" dirty="0" smtClean="0">
                <a:solidFill>
                  <a:schemeClr val="bg1"/>
                </a:solidFill>
              </a:rPr>
              <a:t> на расширение перечисления?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21969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66901" y="507932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Напиши метод, в котором используй </a:t>
            </a:r>
            <a:r>
              <a:rPr lang="en-US" sz="1400" dirty="0" err="1" smtClean="0"/>
              <a:t>valueOf</a:t>
            </a:r>
            <a:r>
              <a:rPr lang="en-US" sz="1400" dirty="0" smtClean="0"/>
              <a:t>()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99535" y="3016714"/>
            <a:ext cx="1452562" cy="124183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Закешируй</a:t>
            </a:r>
            <a:r>
              <a:rPr lang="ru-RU" sz="1400" dirty="0" smtClean="0"/>
              <a:t> </a:t>
            </a:r>
            <a:r>
              <a:rPr lang="en-US" sz="1400" dirty="0" smtClean="0"/>
              <a:t>MAP</a:t>
            </a:r>
            <a:r>
              <a:rPr lang="ru-RU" sz="1400" dirty="0" err="1" smtClean="0"/>
              <a:t>пинг</a:t>
            </a:r>
            <a:r>
              <a:rPr lang="ru-RU" sz="1400" dirty="0" smtClean="0"/>
              <a:t> параметров в значения</a:t>
            </a:r>
            <a:endParaRPr lang="ru-RU" sz="1400" dirty="0"/>
          </a:p>
        </p:txBody>
      </p:sp>
      <p:cxnSp>
        <p:nvCxnSpPr>
          <p:cNvPr id="12" name="Прямая со стрелкой 11"/>
          <p:cNvCxnSpPr>
            <a:stCxn id="5" idx="1"/>
            <a:endCxn id="7" idx="0"/>
          </p:cNvCxnSpPr>
          <p:nvPr/>
        </p:nvCxnSpPr>
        <p:spPr>
          <a:xfrm>
            <a:off x="5048250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1"/>
            <a:endCxn id="5" idx="0"/>
          </p:cNvCxnSpPr>
          <p:nvPr/>
        </p:nvCxnSpPr>
        <p:spPr>
          <a:xfrm>
            <a:off x="6420716" y="1962130"/>
            <a:ext cx="0" cy="83367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  <a:endCxn id="10" idx="0"/>
          </p:cNvCxnSpPr>
          <p:nvPr/>
        </p:nvCxnSpPr>
        <p:spPr>
          <a:xfrm>
            <a:off x="9125816" y="1962130"/>
            <a:ext cx="0" cy="10545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9" idx="0"/>
          </p:cNvCxnSpPr>
          <p:nvPr/>
        </p:nvCxnSpPr>
        <p:spPr>
          <a:xfrm>
            <a:off x="7793182" y="3720728"/>
            <a:ext cx="0" cy="135859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0"/>
          </p:cNvCxnSpPr>
          <p:nvPr/>
        </p:nvCxnSpPr>
        <p:spPr>
          <a:xfrm>
            <a:off x="7773266" y="861223"/>
            <a:ext cx="0" cy="377007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782" y="365125"/>
            <a:ext cx="16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Хочу получить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значение по строке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5816" y="2198739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внутренний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параметр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110" y="2065855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название</a:t>
            </a:r>
          </a:p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значения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3263" y="4246137"/>
            <a:ext cx="43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нет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7112" y="4249983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>
                    <a:lumMod val="85000"/>
                  </a:schemeClr>
                </a:solidFill>
              </a:rPr>
              <a:t>да</a:t>
            </a:r>
            <a:endParaRPr lang="ru-RU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Перечисление как </a:t>
            </a:r>
            <a:r>
              <a:rPr lang="en-US" sz="3600" dirty="0">
                <a:solidFill>
                  <a:srgbClr val="00B050"/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09" b="49880"/>
          <a:stretch/>
        </p:blipFill>
        <p:spPr>
          <a:xfrm>
            <a:off x="190468" y="2265680"/>
            <a:ext cx="3650774" cy="327787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2" y="1571625"/>
            <a:ext cx="8350758" cy="505206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Классический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Singleton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2841775"/>
            <a:ext cx="4145661" cy="138188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675" y="4476040"/>
            <a:ext cx="5381625" cy="65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Потокобезопасен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design!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5A9D-09D7-4E34-A3E0-AB906A124691}"/>
              </a:ext>
            </a:extLst>
          </p:cNvPr>
          <p:cNvSpPr txBox="1"/>
          <p:nvPr/>
        </p:nvSpPr>
        <p:spPr>
          <a:xfrm>
            <a:off x="6924675" y="1943066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“…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single-element </a:t>
            </a:r>
            <a:r>
              <a:rPr lang="en-US" sz="2000" i="1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type is often </a:t>
            </a:r>
            <a:br>
              <a:rPr lang="en-US" sz="20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the best way to implement a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singleton”</a:t>
            </a:r>
            <a:endParaRPr lang="ru-RU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9" y="442785"/>
            <a:ext cx="4689396" cy="5903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20" y="723825"/>
            <a:ext cx="765106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Laziness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EEDFE-A9CD-4027-B659-B72B3464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" y="127063"/>
            <a:ext cx="6166485" cy="664197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734175" y="2405000"/>
            <a:ext cx="4619625" cy="2457450"/>
            <a:chOff x="7069253" y="4176650"/>
            <a:chExt cx="4619625" cy="24574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93E582E-339F-4719-9029-7248089F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55"/>
            <a:stretch/>
          </p:blipFill>
          <p:spPr>
            <a:xfrm>
              <a:off x="7069253" y="4176650"/>
              <a:ext cx="4619625" cy="245745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7167494" y="5545762"/>
              <a:ext cx="1654871" cy="364659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287" y="1324739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Условно ленивый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0" y="1148134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209B8D-3DE5-4572-86E9-CEA991B0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108013"/>
            <a:ext cx="6166485" cy="664197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AB6F796-817C-4B24-A93E-B0E89527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/>
          <a:stretch/>
        </p:blipFill>
        <p:spPr>
          <a:xfrm>
            <a:off x="6497753" y="3901485"/>
            <a:ext cx="4619625" cy="2457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95994" y="5270597"/>
            <a:ext cx="1654871" cy="36465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C911-2577-4FBE-AEC0-F4DD1380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Мутабельность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19226"/>
            <a:ext cx="7221474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Spring 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1333500"/>
            <a:ext cx="8692515" cy="33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6912-F41A-4678-A996-BCF1E208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Фабрика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Spring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Bean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9700"/>
            <a:ext cx="9034272" cy="5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542623"/>
            <a:ext cx="8239126" cy="5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 там у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котлинистов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" y="1942475"/>
            <a:ext cx="4591431" cy="81724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5893"/>
            <a:ext cx="3314700" cy="71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Вызов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object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из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Java: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40" y="1947422"/>
            <a:ext cx="7429500" cy="476973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5153405" y="1590840"/>
            <a:ext cx="3981069" cy="71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Kotlin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object: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16" y="33161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EE93B-EB0E-49B1-B1E4-41951C62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340446"/>
            <a:ext cx="5916230" cy="5987225"/>
          </a:xfrm>
          <a:prstGeom prst="rect">
            <a:avLst/>
          </a:prstGeom>
        </p:spPr>
      </p:pic>
      <p:pic>
        <p:nvPicPr>
          <p:cNvPr id="1026" name="Picture 2" descr="Блох, Джошуа — Википедия">
            <a:extLst>
              <a:ext uri="{FF2B5EF4-FFF2-40B4-BE49-F238E27FC236}">
                <a16:creationId xmlns:a16="http://schemas.microsoft.com/office/drawing/2014/main" id="{F4750A4C-1F21-4C71-BEED-C5E6D3A12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5" r="9460"/>
          <a:stretch/>
        </p:blipFill>
        <p:spPr bwMode="auto">
          <a:xfrm>
            <a:off x="6662976" y="551248"/>
            <a:ext cx="4932506" cy="55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Внутреннее перечисление как способ 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ИНН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4021"/>
            <a:ext cx="8995755" cy="3006205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606552"/>
            <a:ext cx="5728854" cy="1477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Персональный – 12 знаков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Юридический – 10 знаков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Валидация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ИНН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5110163"/>
            <a:ext cx="5839587" cy="166420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Валидатор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Bean Validation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CB05D6-3FC0-48BA-AD95-8020FC52C0D4}"/>
              </a:ext>
            </a:extLst>
          </p:cNvPr>
          <p:cNvSpPr txBox="1">
            <a:spLocks/>
          </p:cNvSpPr>
          <p:nvPr/>
        </p:nvSpPr>
        <p:spPr>
          <a:xfrm>
            <a:off x="838200" y="4655344"/>
            <a:ext cx="5695950" cy="64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Внутренний интерфейс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895729"/>
            <a:ext cx="11218545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Перечисление с логикой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валидации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" y="1475232"/>
            <a:ext cx="11337417" cy="44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9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1276350"/>
            <a:ext cx="8127873" cy="50520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Интерфейс знает свои реализации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4D32-5101-4F1D-AB30-352005919EDA}"/>
              </a:ext>
            </a:extLst>
          </p:cNvPr>
          <p:cNvSpPr txBox="1"/>
          <p:nvPr/>
        </p:nvSpPr>
        <p:spPr>
          <a:xfrm>
            <a:off x="3228975" y="601027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Sealed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interface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JEP 409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для бедных</a:t>
            </a:r>
          </a:p>
        </p:txBody>
      </p:sp>
    </p:spTree>
    <p:extLst>
      <p:ext uri="{BB962C8B-B14F-4D97-AF65-F5344CB8AC3E}">
        <p14:creationId xmlns:p14="http://schemas.microsoft.com/office/powerpoint/2010/main" val="3316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" y="1152557"/>
            <a:ext cx="9955530" cy="4769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Минутка саморекламы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7671065" y="5273904"/>
            <a:ext cx="3933825" cy="1359624"/>
            <a:chOff x="6249786" y="5146541"/>
            <a:chExt cx="5104014" cy="1764069"/>
          </a:xfrm>
        </p:grpSpPr>
        <p:pic>
          <p:nvPicPr>
            <p:cNvPr id="3074" name="Picture 2" descr="Spring Boot — Национальная библиотека им. Н. Э. Бауман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86" y="5146541"/>
              <a:ext cx="3360131" cy="176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609917" y="5291780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92D050"/>
                  </a:solidFill>
                </a:rPr>
                <a:t>2.5</a:t>
              </a:r>
              <a:endParaRPr lang="ru-RU" sz="6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152776" y="5496785"/>
            <a:ext cx="4668840" cy="1081637"/>
            <a:chOff x="838200" y="5403272"/>
            <a:chExt cx="4782617" cy="11079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93" b="90244" l="7295" r="94225">
                          <a14:foregroundMark x1="22796" y1="47561" x2="22796" y2="47561"/>
                          <a14:foregroundMark x1="34043" y1="51220" x2="34043" y2="51220"/>
                          <a14:foregroundMark x1="38602" y1="58537" x2="38602" y2="58537"/>
                          <a14:foregroundMark x1="46809" y1="60976" x2="46809" y2="60976"/>
                          <a14:foregroundMark x1="55319" y1="60976" x2="55319" y2="60976"/>
                          <a14:foregroundMark x1="63526" y1="58537" x2="63526" y2="58537"/>
                          <a14:foregroundMark x1="74164" y1="54878" x2="74164" y2="54878"/>
                          <a14:foregroundMark x1="84802" y1="53659" x2="84802" y2="53659"/>
                          <a14:foregroundMark x1="91185" y1="52439" x2="91185" y2="52439"/>
                          <a14:foregroundMark x1="94225" y1="29268" x2="94225" y2="29268"/>
                          <a14:foregroundMark x1="7295" y1="50000" x2="7295" y2="50000"/>
                        </a14:backgroundRemoval>
                      </a14:imgEffect>
                    </a14:imgLayer>
                  </a14:imgProps>
                </a:ext>
              </a:extLst>
            </a:blip>
            <a:srcRect t="9899"/>
            <a:stretch/>
          </p:blipFill>
          <p:spPr>
            <a:xfrm>
              <a:off x="838200" y="5403272"/>
              <a:ext cx="3133725" cy="703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6934" y="5403272"/>
              <a:ext cx="17438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4">
                      <a:lumMod val="75000"/>
                    </a:schemeClr>
                  </a:solidFill>
                </a:rPr>
                <a:t>6.2</a:t>
              </a:r>
              <a:endParaRPr lang="ru-RU" sz="6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091" y="5755141"/>
              <a:ext cx="26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</a:t>
              </a:r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ATOR</a:t>
              </a:r>
              <a:endParaRPr lang="ru-RU" sz="4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Проход по различным значениям перечисления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" y="2854161"/>
            <a:ext cx="6062472" cy="138188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04C5C26-FEC8-46A1-9AE3-E32F184ABA30}"/>
              </a:ext>
            </a:extLst>
          </p:cNvPr>
          <p:cNvGrpSpPr/>
          <p:nvPr/>
        </p:nvGrpSpPr>
        <p:grpSpPr>
          <a:xfrm>
            <a:off x="6096000" y="1260621"/>
            <a:ext cx="5916013" cy="4924425"/>
            <a:chOff x="5294912" y="838199"/>
            <a:chExt cx="5916013" cy="49244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CA1B65-7D84-4895-857D-4F9D227D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32" y="838199"/>
              <a:ext cx="5163144" cy="4924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591D5-1C11-4473-B318-A34EB5FD4FD1}"/>
                </a:ext>
              </a:extLst>
            </p:cNvPr>
            <p:cNvSpPr txBox="1"/>
            <p:nvPr/>
          </p:nvSpPr>
          <p:spPr>
            <a:xfrm>
              <a:off x="8252886" y="1294180"/>
              <a:ext cx="189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EURASIA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EA3F4B-4DBF-48C5-B4F1-273A861ADA5C}"/>
                </a:ext>
              </a:extLst>
            </p:cNvPr>
            <p:cNvSpPr txBox="1"/>
            <p:nvPr/>
          </p:nvSpPr>
          <p:spPr>
            <a:xfrm>
              <a:off x="7695212" y="2875330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AFRICA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93A25-B701-421B-BC41-C6F4BDC6AB59}"/>
                </a:ext>
              </a:extLst>
            </p:cNvPr>
            <p:cNvSpPr txBox="1"/>
            <p:nvPr/>
          </p:nvSpPr>
          <p:spPr>
            <a:xfrm>
              <a:off x="9409712" y="3755646"/>
              <a:ext cx="180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AUSTRALIA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89331B-E106-4CE2-986E-EC1539D9F656}"/>
                </a:ext>
              </a:extLst>
            </p:cNvPr>
            <p:cNvSpPr txBox="1"/>
            <p:nvPr/>
          </p:nvSpPr>
          <p:spPr>
            <a:xfrm>
              <a:off x="5294912" y="1396025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NORTH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7F64B-9F58-4231-A721-9FEAF2D40DB1}"/>
                </a:ext>
              </a:extLst>
            </p:cNvPr>
            <p:cNvSpPr txBox="1"/>
            <p:nvPr/>
          </p:nvSpPr>
          <p:spPr>
            <a:xfrm>
              <a:off x="5859164" y="3324759"/>
              <a:ext cx="1801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SOUTH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AMERICA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A77AC-DFEF-4470-ABFC-DFE1888C4139}"/>
                </a:ext>
              </a:extLst>
            </p:cNvPr>
            <p:cNvSpPr txBox="1"/>
            <p:nvPr/>
          </p:nvSpPr>
          <p:spPr>
            <a:xfrm>
              <a:off x="7180813" y="4730273"/>
              <a:ext cx="2144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ANTARCTICA</a:t>
              </a:r>
              <a:endParaRPr lang="ru-RU" sz="2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4" y="3368499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3" y="2027818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Пропуск некоторых значений перечисления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" y="1794197"/>
            <a:ext cx="9153144" cy="1381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" y="3722012"/>
            <a:ext cx="10074402" cy="2793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76928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Переходим на метод, как источник данных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1415959"/>
            <a:ext cx="1022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Источник перечислений перестал быть </a:t>
            </a:r>
            <a:r>
              <a:rPr lang="ru-RU" sz="2800" dirty="0" err="1" smtClean="0">
                <a:solidFill>
                  <a:schemeClr val="bg1">
                    <a:lumMod val="85000"/>
                  </a:schemeClr>
                </a:solidFill>
              </a:rPr>
              <a:t>типобезопасным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2" name="Picture 8" descr="Solar System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22235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" y="5602776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" y="1833506"/>
            <a:ext cx="4013835" cy="3520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Генерация различных видов тестовых моделей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83213" y="1089242"/>
            <a:ext cx="7167565" cy="2977445"/>
            <a:chOff x="4316538" y="1305853"/>
            <a:chExt cx="7167565" cy="2977445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777" y="1549623"/>
              <a:ext cx="3187065" cy="124015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13" y="1467186"/>
              <a:ext cx="3387090" cy="149352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912" y="2789778"/>
              <a:ext cx="4213860" cy="1493520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>
              <a:off x="4316538" y="1305853"/>
              <a:ext cx="7102101" cy="2947660"/>
            </a:xfrm>
            <a:custGeom>
              <a:avLst/>
              <a:gdLst>
                <a:gd name="connsiteX0" fmla="*/ 474537 w 7102101"/>
                <a:gd name="connsiteY0" fmla="*/ 1913597 h 2947660"/>
                <a:gd name="connsiteX1" fmla="*/ 103062 w 7102101"/>
                <a:gd name="connsiteY1" fmla="*/ 513422 h 2947660"/>
                <a:gd name="connsiteX2" fmla="*/ 2379537 w 7102101"/>
                <a:gd name="connsiteY2" fmla="*/ 27647 h 2947660"/>
                <a:gd name="connsiteX3" fmla="*/ 5246562 w 7102101"/>
                <a:gd name="connsiteY3" fmla="*/ 122897 h 2947660"/>
                <a:gd name="connsiteX4" fmla="*/ 7075362 w 7102101"/>
                <a:gd name="connsiteY4" fmla="*/ 646772 h 2947660"/>
                <a:gd name="connsiteX5" fmla="*/ 6218112 w 7102101"/>
                <a:gd name="connsiteY5" fmla="*/ 2285072 h 2947660"/>
                <a:gd name="connsiteX6" fmla="*/ 4617912 w 7102101"/>
                <a:gd name="connsiteY6" fmla="*/ 2913722 h 2947660"/>
                <a:gd name="connsiteX7" fmla="*/ 1236537 w 7102101"/>
                <a:gd name="connsiteY7" fmla="*/ 2761322 h 2947660"/>
                <a:gd name="connsiteX8" fmla="*/ 474537 w 7102101"/>
                <a:gd name="connsiteY8" fmla="*/ 1913597 h 29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2101" h="2947660">
                  <a:moveTo>
                    <a:pt x="474537" y="1913597"/>
                  </a:moveTo>
                  <a:cubicBezTo>
                    <a:pt x="285624" y="1538947"/>
                    <a:pt x="-214438" y="827747"/>
                    <a:pt x="103062" y="513422"/>
                  </a:cubicBezTo>
                  <a:cubicBezTo>
                    <a:pt x="420562" y="199097"/>
                    <a:pt x="1522287" y="92734"/>
                    <a:pt x="2379537" y="27647"/>
                  </a:cubicBezTo>
                  <a:cubicBezTo>
                    <a:pt x="3236787" y="-37441"/>
                    <a:pt x="4463924" y="19709"/>
                    <a:pt x="5246562" y="122897"/>
                  </a:cubicBezTo>
                  <a:cubicBezTo>
                    <a:pt x="6029200" y="226085"/>
                    <a:pt x="6913437" y="286410"/>
                    <a:pt x="7075362" y="646772"/>
                  </a:cubicBezTo>
                  <a:cubicBezTo>
                    <a:pt x="7237287" y="1007134"/>
                    <a:pt x="6627687" y="1907247"/>
                    <a:pt x="6218112" y="2285072"/>
                  </a:cubicBezTo>
                  <a:cubicBezTo>
                    <a:pt x="5808537" y="2662897"/>
                    <a:pt x="5448174" y="2834347"/>
                    <a:pt x="4617912" y="2913722"/>
                  </a:cubicBezTo>
                  <a:cubicBezTo>
                    <a:pt x="3787650" y="2993097"/>
                    <a:pt x="1925512" y="2929597"/>
                    <a:pt x="1236537" y="2761322"/>
                  </a:cubicBezTo>
                  <a:cubicBezTo>
                    <a:pt x="547562" y="2593047"/>
                    <a:pt x="663450" y="2288247"/>
                    <a:pt x="474537" y="191359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665703" y="4108872"/>
            <a:ext cx="8087835" cy="2705783"/>
            <a:chOff x="3665703" y="4108872"/>
            <a:chExt cx="8087835" cy="270578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697" y="5321135"/>
              <a:ext cx="4320540" cy="149352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450" y="4108872"/>
              <a:ext cx="3493770" cy="1493520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6358" y="4108872"/>
              <a:ext cx="4107180" cy="1493520"/>
            </a:xfrm>
            <a:prstGeom prst="rect">
              <a:avLst/>
            </a:prstGeom>
          </p:spPr>
        </p:pic>
        <p:sp>
          <p:nvSpPr>
            <p:cNvPr id="16" name="Полилиния 15"/>
            <p:cNvSpPr/>
            <p:nvPr/>
          </p:nvSpPr>
          <p:spPr>
            <a:xfrm>
              <a:off x="3665703" y="4112919"/>
              <a:ext cx="7929471" cy="2594165"/>
            </a:xfrm>
            <a:custGeom>
              <a:avLst/>
              <a:gdLst>
                <a:gd name="connsiteX0" fmla="*/ 353847 w 7929471"/>
                <a:gd name="connsiteY0" fmla="*/ 1297281 h 2594165"/>
                <a:gd name="connsiteX1" fmla="*/ 182397 w 7929471"/>
                <a:gd name="connsiteY1" fmla="*/ 259056 h 2594165"/>
                <a:gd name="connsiteX2" fmla="*/ 2706522 w 7929471"/>
                <a:gd name="connsiteY2" fmla="*/ 59031 h 2594165"/>
                <a:gd name="connsiteX3" fmla="*/ 6592722 w 7929471"/>
                <a:gd name="connsiteY3" fmla="*/ 39981 h 2594165"/>
                <a:gd name="connsiteX4" fmla="*/ 7926222 w 7929471"/>
                <a:gd name="connsiteY4" fmla="*/ 554331 h 2594165"/>
                <a:gd name="connsiteX5" fmla="*/ 6297447 w 7929471"/>
                <a:gd name="connsiteY5" fmla="*/ 2125956 h 2594165"/>
                <a:gd name="connsiteX6" fmla="*/ 3630447 w 7929471"/>
                <a:gd name="connsiteY6" fmla="*/ 2583156 h 2594165"/>
                <a:gd name="connsiteX7" fmla="*/ 1601622 w 7929471"/>
                <a:gd name="connsiteY7" fmla="*/ 2354556 h 2594165"/>
                <a:gd name="connsiteX8" fmla="*/ 353847 w 7929471"/>
                <a:gd name="connsiteY8" fmla="*/ 1297281 h 259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9471" h="2594165">
                  <a:moveTo>
                    <a:pt x="353847" y="1297281"/>
                  </a:moveTo>
                  <a:cubicBezTo>
                    <a:pt x="117310" y="948031"/>
                    <a:pt x="-209715" y="465431"/>
                    <a:pt x="182397" y="259056"/>
                  </a:cubicBezTo>
                  <a:cubicBezTo>
                    <a:pt x="574509" y="52681"/>
                    <a:pt x="1638135" y="95543"/>
                    <a:pt x="2706522" y="59031"/>
                  </a:cubicBezTo>
                  <a:cubicBezTo>
                    <a:pt x="3774909" y="22519"/>
                    <a:pt x="5722772" y="-42569"/>
                    <a:pt x="6592722" y="39981"/>
                  </a:cubicBezTo>
                  <a:cubicBezTo>
                    <a:pt x="7462672" y="122531"/>
                    <a:pt x="7975434" y="206669"/>
                    <a:pt x="7926222" y="554331"/>
                  </a:cubicBezTo>
                  <a:cubicBezTo>
                    <a:pt x="7877010" y="901993"/>
                    <a:pt x="7013410" y="1787819"/>
                    <a:pt x="6297447" y="2125956"/>
                  </a:cubicBezTo>
                  <a:cubicBezTo>
                    <a:pt x="5581485" y="2464094"/>
                    <a:pt x="4413084" y="2545056"/>
                    <a:pt x="3630447" y="2583156"/>
                  </a:cubicBezTo>
                  <a:cubicBezTo>
                    <a:pt x="2847810" y="2621256"/>
                    <a:pt x="2149309" y="2564106"/>
                    <a:pt x="1601622" y="2354556"/>
                  </a:cubicBezTo>
                  <a:cubicBezTo>
                    <a:pt x="1053935" y="2145006"/>
                    <a:pt x="590384" y="1646531"/>
                    <a:pt x="353847" y="1297281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Полилиния 25"/>
          <p:cNvSpPr/>
          <p:nvPr/>
        </p:nvSpPr>
        <p:spPr>
          <a:xfrm>
            <a:off x="2038350" y="2952750"/>
            <a:ext cx="2790825" cy="76200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762000">
                <a:moveTo>
                  <a:pt x="2790825" y="0"/>
                </a:moveTo>
                <a:cubicBezTo>
                  <a:pt x="2713831" y="265112"/>
                  <a:pt x="2636837" y="530225"/>
                  <a:pt x="2171700" y="657225"/>
                </a:cubicBezTo>
                <a:cubicBezTo>
                  <a:pt x="1706563" y="784225"/>
                  <a:pt x="360362" y="665163"/>
                  <a:pt x="0" y="762000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 flipV="1">
            <a:off x="1962150" y="4467225"/>
            <a:ext cx="1858257" cy="643090"/>
          </a:xfrm>
          <a:custGeom>
            <a:avLst/>
            <a:gdLst>
              <a:gd name="connsiteX0" fmla="*/ 2790825 w 2790825"/>
              <a:gd name="connsiteY0" fmla="*/ 0 h 762000"/>
              <a:gd name="connsiteX1" fmla="*/ 2171700 w 2790825"/>
              <a:gd name="connsiteY1" fmla="*/ 657225 h 762000"/>
              <a:gd name="connsiteX2" fmla="*/ 0 w 2790825"/>
              <a:gd name="connsiteY2" fmla="*/ 762000 h 762000"/>
              <a:gd name="connsiteX0" fmla="*/ 2790825 w 2790825"/>
              <a:gd name="connsiteY0" fmla="*/ 0 h 762000"/>
              <a:gd name="connsiteX1" fmla="*/ 1506281 w 2790825"/>
              <a:gd name="connsiteY1" fmla="*/ 421442 h 762000"/>
              <a:gd name="connsiteX2" fmla="*/ 0 w 2790825"/>
              <a:gd name="connsiteY2" fmla="*/ 762000 h 762000"/>
              <a:gd name="connsiteX0" fmla="*/ 3008366 w 3008366"/>
              <a:gd name="connsiteY0" fmla="*/ 13725 h 347028"/>
              <a:gd name="connsiteX1" fmla="*/ 1506281 w 3008366"/>
              <a:gd name="connsiteY1" fmla="*/ 6470 h 347028"/>
              <a:gd name="connsiteX2" fmla="*/ 0 w 3008366"/>
              <a:gd name="connsiteY2" fmla="*/ 347028 h 347028"/>
              <a:gd name="connsiteX0" fmla="*/ 3008366 w 3008366"/>
              <a:gd name="connsiteY0" fmla="*/ 83113 h 416416"/>
              <a:gd name="connsiteX1" fmla="*/ 1506281 w 3008366"/>
              <a:gd name="connsiteY1" fmla="*/ 75858 h 416416"/>
              <a:gd name="connsiteX2" fmla="*/ 0 w 3008366"/>
              <a:gd name="connsiteY2" fmla="*/ 416416 h 416416"/>
              <a:gd name="connsiteX0" fmla="*/ 2496505 w 2496505"/>
              <a:gd name="connsiteY0" fmla="*/ 53957 h 523014"/>
              <a:gd name="connsiteX1" fmla="*/ 1506281 w 2496505"/>
              <a:gd name="connsiteY1" fmla="*/ 182456 h 523014"/>
              <a:gd name="connsiteX2" fmla="*/ 0 w 2496505"/>
              <a:gd name="connsiteY2" fmla="*/ 523014 h 523014"/>
              <a:gd name="connsiteX0" fmla="*/ 2496505 w 2496505"/>
              <a:gd name="connsiteY0" fmla="*/ 0 h 469057"/>
              <a:gd name="connsiteX1" fmla="*/ 1211961 w 2496505"/>
              <a:gd name="connsiteY1" fmla="*/ 228528 h 469057"/>
              <a:gd name="connsiteX2" fmla="*/ 0 w 2496505"/>
              <a:gd name="connsiteY2" fmla="*/ 469057 h 469057"/>
              <a:gd name="connsiteX0" fmla="*/ 2496505 w 2496505"/>
              <a:gd name="connsiteY0" fmla="*/ 0 h 469057"/>
              <a:gd name="connsiteX1" fmla="*/ 1211961 w 2496505"/>
              <a:gd name="connsiteY1" fmla="*/ 7035 h 469057"/>
              <a:gd name="connsiteX2" fmla="*/ 0 w 2496505"/>
              <a:gd name="connsiteY2" fmla="*/ 469057 h 469057"/>
              <a:gd name="connsiteX0" fmla="*/ 2496505 w 2496505"/>
              <a:gd name="connsiteY0" fmla="*/ 52501 h 521558"/>
              <a:gd name="connsiteX1" fmla="*/ 1211961 w 2496505"/>
              <a:gd name="connsiteY1" fmla="*/ 59536 h 521558"/>
              <a:gd name="connsiteX2" fmla="*/ 0 w 2496505"/>
              <a:gd name="connsiteY2" fmla="*/ 521558 h 521558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27484 h 475106"/>
              <a:gd name="connsiteX1" fmla="*/ 1211961 w 2496505"/>
              <a:gd name="connsiteY1" fmla="*/ 34519 h 475106"/>
              <a:gd name="connsiteX2" fmla="*/ 0 w 2496505"/>
              <a:gd name="connsiteY2" fmla="*/ 475106 h 475106"/>
              <a:gd name="connsiteX0" fmla="*/ 2496505 w 2496505"/>
              <a:gd name="connsiteY0" fmla="*/ 45038 h 492660"/>
              <a:gd name="connsiteX1" fmla="*/ 1211961 w 2496505"/>
              <a:gd name="connsiteY1" fmla="*/ 52073 h 492660"/>
              <a:gd name="connsiteX2" fmla="*/ 0 w 2496505"/>
              <a:gd name="connsiteY2" fmla="*/ 492660 h 492660"/>
              <a:gd name="connsiteX0" fmla="*/ 2496505 w 2496505"/>
              <a:gd name="connsiteY0" fmla="*/ 34776 h 482398"/>
              <a:gd name="connsiteX1" fmla="*/ 1211961 w 2496505"/>
              <a:gd name="connsiteY1" fmla="*/ 41811 h 482398"/>
              <a:gd name="connsiteX2" fmla="*/ 0 w 2496505"/>
              <a:gd name="connsiteY2" fmla="*/ 482398 h 48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6505" h="482398">
                <a:moveTo>
                  <a:pt x="2496505" y="34776"/>
                </a:moveTo>
                <a:cubicBezTo>
                  <a:pt x="2042731" y="-20039"/>
                  <a:pt x="1448894" y="-4213"/>
                  <a:pt x="1211961" y="41811"/>
                </a:cubicBezTo>
                <a:cubicBezTo>
                  <a:pt x="975028" y="87835"/>
                  <a:pt x="705868" y="149778"/>
                  <a:pt x="0" y="482398"/>
                </a:cubicBez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7" y="2980541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2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09751"/>
            <a:ext cx="6062472" cy="27934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Перечисления, уточняющие модель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47" y="1809751"/>
            <a:ext cx="4472559" cy="4769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Классическое создание тест-модели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2" descr="Heart, like, lov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41" y="1277938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840" y="1429078"/>
            <a:ext cx="33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TestDataCreator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724459" y="1429078"/>
            <a:ext cx="18510" cy="50288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6" y="1781175"/>
            <a:ext cx="10876788" cy="2793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" y="5133975"/>
            <a:ext cx="6419088" cy="109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Контракт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665154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Потерявшиеся методы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9" y="3763304"/>
            <a:ext cx="5616702" cy="2511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" y="3763304"/>
            <a:ext cx="5616702" cy="279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" y="1509712"/>
            <a:ext cx="4353687" cy="1664208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6082014" y="1509712"/>
            <a:ext cx="9525" cy="438626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Java Logo PNG Transparent (1) – Brands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30" y="2849410"/>
            <a:ext cx="1403351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Kotlin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86" y="3260772"/>
            <a:ext cx="954244" cy="9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Генераторы тестовых моделей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19" y="1509712"/>
            <a:ext cx="5497830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562786" y="697683"/>
            <a:ext cx="5677593" cy="576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публичном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Перечисления в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Разделение слоев приложения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Получение перечисления по значению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Перечисление как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Singleton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Внутреннее перечисление как способ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организации бизнес-логики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Использование перечислений в тестах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B050"/>
                </a:solidFill>
              </a:rPr>
              <a:t>Выводы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4" y="1403538"/>
            <a:ext cx="5167453" cy="4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Здоровья!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Добра!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Любви!</a:t>
            </a:r>
            <a:br>
              <a:rPr lang="ru-RU" sz="8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И процветания!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разминку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648128" y="244991"/>
            <a:ext cx="871451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DBB89B-1FD5-4F31-8D7E-E24AB6DB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" y="108013"/>
            <a:ext cx="6166485" cy="664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62EDD-42AF-4866-B330-8E75AE16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7" y="2336863"/>
            <a:ext cx="7087743" cy="4413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E582E-339F-4719-9029-7248089F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9" t="55192" r="52740" b="26591"/>
          <a:stretch/>
        </p:blipFill>
        <p:spPr>
          <a:xfrm>
            <a:off x="7953375" y="1570554"/>
            <a:ext cx="1724025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4" y="299951"/>
            <a:ext cx="7191375" cy="6324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03049" y="332452"/>
            <a:ext cx="741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" y="1881144"/>
            <a:ext cx="4352925" cy="4552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224314"/>
            <a:ext cx="1656830" cy="1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5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71" y="4418838"/>
            <a:ext cx="6523101" cy="1381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46" y="2442305"/>
            <a:ext cx="4814316" cy="817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46" y="1334136"/>
            <a:ext cx="5958459" cy="817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4475" y="2596768"/>
            <a:ext cx="2200275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24601" y="1475661"/>
            <a:ext cx="2295524" cy="53419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5" idx="0"/>
            <a:endCxn id="7" idx="2"/>
          </p:cNvCxnSpPr>
          <p:nvPr/>
        </p:nvCxnSpPr>
        <p:spPr>
          <a:xfrm flipV="1">
            <a:off x="6424613" y="2009855"/>
            <a:ext cx="1047750" cy="5869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61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225" y="2443941"/>
            <a:ext cx="10515600" cy="19784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8000" dirty="0">
                <a:solidFill>
                  <a:schemeClr val="bg1">
                    <a:lumMod val="85000"/>
                  </a:schemeClr>
                </a:solidFill>
              </a:rPr>
              <a:t>Ответы на возможные вопросы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17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Apache Commons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B4289-876C-435F-B07D-8012455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0845" cy="44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Разминка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0701"/>
            <a:ext cx="6523101" cy="1381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29078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lumMod val="85000"/>
                  </a:schemeClr>
                </a:solidFill>
              </a:rPr>
              <a:t>Объявление класса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Enum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Guava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B8060-9FAB-4BC3-BC8F-FCE5E62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69"/>
            <a:ext cx="12192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6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Реализация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(Class, 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ADD8-A503-41B8-A5B2-2A96A8EB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1" y="1406378"/>
            <a:ext cx="9153144" cy="5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0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(name)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134DE-0E31-4292-AD5F-1F2F1CA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1356169"/>
            <a:ext cx="11560302" cy="4145661"/>
          </a:xfrm>
          <a:prstGeom prst="rect">
            <a:avLst/>
          </a:prstGeom>
        </p:spPr>
      </p:pic>
      <p:pic>
        <p:nvPicPr>
          <p:cNvPr id="4" name="Picture 2" descr="Файл:Duke (Java mascot) waving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" y="3183772"/>
            <a:ext cx="196112" cy="3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47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EDE7-49F5-4280-940C-AA566739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Как выглядит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байткод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котлиновских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перечислений?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7117461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9711</TotalTime>
  <Words>721</Words>
  <Application>Microsoft Office PowerPoint</Application>
  <PresentationFormat>Широкоэкранный</PresentationFormat>
  <Paragraphs>328</Paragraphs>
  <Slides>93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Тема Office</vt:lpstr>
      <vt:lpstr>Презентация PowerPoint</vt:lpstr>
      <vt:lpstr>Представление себя</vt:lpstr>
      <vt:lpstr>Effective Enums</vt:lpstr>
      <vt:lpstr>Презентация PowerPoint</vt:lpstr>
      <vt:lpstr>Разминка 1</vt:lpstr>
      <vt:lpstr>Разминка 1</vt:lpstr>
      <vt:lpstr>Разминка 2</vt:lpstr>
      <vt:lpstr>Разминка 2</vt:lpstr>
      <vt:lpstr>Разминка 3</vt:lpstr>
      <vt:lpstr>Разминка 3</vt:lpstr>
      <vt:lpstr>Презентация PowerPoint</vt:lpstr>
      <vt:lpstr>JPoint 2021</vt:lpstr>
      <vt:lpstr>Презентация PowerPoint</vt:lpstr>
      <vt:lpstr>Отдача перечислений</vt:lpstr>
      <vt:lpstr>HTTP коды</vt:lpstr>
      <vt:lpstr>Презентация PowerPoint</vt:lpstr>
      <vt:lpstr>Google ReCaptcha</vt:lpstr>
      <vt:lpstr>Google ReCaptcha API</vt:lpstr>
      <vt:lpstr>Исходная реализация</vt:lpstr>
      <vt:lpstr>Получение незадокументированного значения</vt:lpstr>
      <vt:lpstr>Добавление незадокументированного значения</vt:lpstr>
      <vt:lpstr>Добавление UNEXPECTED значения</vt:lpstr>
      <vt:lpstr>Презентация PowerPoint</vt:lpstr>
      <vt:lpstr>Презентация PowerPoint</vt:lpstr>
      <vt:lpstr>JSON</vt:lpstr>
      <vt:lpstr>Почему ваш JSON на меня орет?</vt:lpstr>
      <vt:lpstr>Презентация PowerPoint</vt:lpstr>
      <vt:lpstr>Презентация PowerPoint</vt:lpstr>
      <vt:lpstr>OpenAPI и библиотека springdoc-openapi</vt:lpstr>
      <vt:lpstr>Сгенерированный swagger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Сага. Статусы</vt:lpstr>
      <vt:lpstr>Избыточный API</vt:lpstr>
      <vt:lpstr>Сага. Статусы 2.0</vt:lpstr>
      <vt:lpstr>Презентация PowerPoint</vt:lpstr>
      <vt:lpstr>Получение перечисления по значению</vt:lpstr>
      <vt:lpstr>По названию без расширения </vt:lpstr>
      <vt:lpstr>По названию с расширением</vt:lpstr>
      <vt:lpstr>Guava</vt:lpstr>
      <vt:lpstr>Замер перфоманса с помощью JMH</vt:lpstr>
      <vt:lpstr>Получение перечисления по параметру</vt:lpstr>
      <vt:lpstr>Получение перечисления по параметру</vt:lpstr>
      <vt:lpstr>Через Stream</vt:lpstr>
      <vt:lpstr>Кэш в виде мапы</vt:lpstr>
      <vt:lpstr>Сравнение производительности</vt:lpstr>
      <vt:lpstr>Алгоритм  выбора  решения</vt:lpstr>
      <vt:lpstr>Презентация PowerPoint</vt:lpstr>
      <vt:lpstr>Классический Singleton</vt:lpstr>
      <vt:lpstr>Enum Singleton</vt:lpstr>
      <vt:lpstr>Laziness</vt:lpstr>
      <vt:lpstr>Мутабельность</vt:lpstr>
      <vt:lpstr>Singleton enum как Spring Bean</vt:lpstr>
      <vt:lpstr>Фабрика enum Spring Bean</vt:lpstr>
      <vt:lpstr>Презентация PowerPoint</vt:lpstr>
      <vt:lpstr>Что там у котлинистов?</vt:lpstr>
      <vt:lpstr>Презентация PowerPoint</vt:lpstr>
      <vt:lpstr>Презентация PowerPoint</vt:lpstr>
      <vt:lpstr>Презентация PowerPoint</vt:lpstr>
      <vt:lpstr>ИНН</vt:lpstr>
      <vt:lpstr>Валидация ИНН</vt:lpstr>
      <vt:lpstr>Перечисление с логикой валидации</vt:lpstr>
      <vt:lpstr>Интерфейс знает свои реализации</vt:lpstr>
      <vt:lpstr>Минутка саморекламы</vt:lpstr>
      <vt:lpstr>Презентация PowerPoint</vt:lpstr>
      <vt:lpstr>Проход по различным значениям перечисления</vt:lpstr>
      <vt:lpstr>Пропуск некоторых значений перечисления</vt:lpstr>
      <vt:lpstr>Пропуск некоторых значений перечисления</vt:lpstr>
      <vt:lpstr>Генерация различных видов тестовых моделей</vt:lpstr>
      <vt:lpstr>Перечисления, уточняющие модель</vt:lpstr>
      <vt:lpstr>Перечисления, уточняющие модель</vt:lpstr>
      <vt:lpstr>Генераторы тестовых моделей</vt:lpstr>
      <vt:lpstr>Презентация PowerPoint</vt:lpstr>
      <vt:lpstr>Здоровья! Добра! Любви! И процветания!</vt:lpstr>
      <vt:lpstr>Ответы на разминку</vt:lpstr>
      <vt:lpstr>1</vt:lpstr>
      <vt:lpstr>Презентация PowerPoint</vt:lpstr>
      <vt:lpstr>Презентация PowerPoint</vt:lpstr>
      <vt:lpstr>Презентация PowerPoint</vt:lpstr>
      <vt:lpstr>Ответы на возможные вопросы</vt:lpstr>
      <vt:lpstr>Реализация Apache Commons</vt:lpstr>
      <vt:lpstr>Реализация Guava</vt:lpstr>
      <vt:lpstr>Реализация valueOf(Class, name)</vt:lpstr>
      <vt:lpstr>Байткод valueOf(name)</vt:lpstr>
      <vt:lpstr>Как выглядит байткод котлиновских перечислений?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Enums</dc:title>
  <dc:creator>Пользователь Windows</dc:creator>
  <cp:lastModifiedBy>Пользователь Windows</cp:lastModifiedBy>
  <cp:revision>154</cp:revision>
  <dcterms:created xsi:type="dcterms:W3CDTF">2021-07-21T11:09:59Z</dcterms:created>
  <dcterms:modified xsi:type="dcterms:W3CDTF">2021-08-15T19:26:59Z</dcterms:modified>
</cp:coreProperties>
</file>